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3" r:id="rId4"/>
    <p:sldId id="298" r:id="rId5"/>
    <p:sldId id="286" r:id="rId6"/>
    <p:sldId id="299" r:id="rId7"/>
    <p:sldId id="300" r:id="rId8"/>
    <p:sldId id="289" r:id="rId9"/>
    <p:sldId id="287" r:id="rId10"/>
    <p:sldId id="290" r:id="rId11"/>
    <p:sldId id="291" r:id="rId12"/>
    <p:sldId id="292" r:id="rId13"/>
    <p:sldId id="293" r:id="rId14"/>
    <p:sldId id="294" r:id="rId15"/>
    <p:sldId id="260" r:id="rId16"/>
    <p:sldId id="262" r:id="rId17"/>
    <p:sldId id="263" r:id="rId18"/>
    <p:sldId id="264" r:id="rId19"/>
    <p:sldId id="267" r:id="rId20"/>
    <p:sldId id="272" r:id="rId21"/>
    <p:sldId id="273" r:id="rId22"/>
    <p:sldId id="275" r:id="rId23"/>
    <p:sldId id="276" r:id="rId24"/>
    <p:sldId id="277" r:id="rId25"/>
    <p:sldId id="301" r:id="rId26"/>
    <p:sldId id="302" r:id="rId27"/>
    <p:sldId id="282" r:id="rId28"/>
    <p:sldId id="303" r:id="rId29"/>
    <p:sldId id="304" r:id="rId30"/>
    <p:sldId id="279" r:id="rId31"/>
    <p:sldId id="29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3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11CD8-A6EB-4ABE-9ED6-0DD4EC683D79}" type="datetimeFigureOut">
              <a:rPr lang="ru-RU" smtClean="0"/>
              <a:pPr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3875B-3C3B-4D13-8B9E-212F8FA315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еология\дунитовое тело\СТАТЬЯ 2017\статья Рундквист Константинова Базай\Chromite\Chr-1.tif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35039"/>
            <a:ext cx="7772400" cy="1470025"/>
          </a:xfrm>
          <a:effectLst>
            <a:outerShdw blurRad="50800" dist="50800" dir="5400000" sx="200000" sy="200000" algn="ctr" rotWithShape="0">
              <a:srgbClr val="000000">
                <a:alpha val="43137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5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ХРОМШПИНЕЛИДЫ </a:t>
            </a:r>
            <a:br>
              <a:rPr lang="ru-RU" sz="5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ПОРОДАХ УЧАСТКА «ПЕНТЛАНДИТОВОЕ УЩЕЛЬЕ» </a:t>
            </a:r>
            <a:br>
              <a:rPr lang="ru-RU" sz="5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(МОНЧЕГОРСКИЙ РАЙОН, КОЛЬСКИЙ ПОЛУОСТРОВ)</a:t>
            </a:r>
            <a:br>
              <a:rPr lang="ru-RU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1752600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Т.В. Рундквист, П.В. Припачкин, А.В. Мокрушин, А.В.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Базай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D:\геология\хромиты к статье\01 Пент ущ\Рисунок 1 общая схема готов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056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5-конечная звезда 2"/>
          <p:cNvSpPr/>
          <p:nvPr/>
        </p:nvSpPr>
        <p:spPr>
          <a:xfrm>
            <a:off x="5364088" y="2708920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совещания\2022\мафит-ультрамафитовая\хромиты пент ущ\СКРИНЫ СТАТЕЙ ПРО ХРОМИТЫ\статья про хромиты Ню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632947"/>
            <a:ext cx="5652120" cy="1225053"/>
          </a:xfrm>
          <a:prstGeom prst="rect">
            <a:avLst/>
          </a:prstGeom>
          <a:noFill/>
        </p:spPr>
      </p:pic>
      <p:pic>
        <p:nvPicPr>
          <p:cNvPr id="43011" name="Picture 3" descr="F:\хромиты 1\только нюд\рисунки\рисунки джипег\Рисунок 3 колонки скваж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51375" cy="5373216"/>
          </a:xfrm>
          <a:prstGeom prst="rect">
            <a:avLst/>
          </a:prstGeom>
          <a:noFill/>
        </p:spPr>
      </p:pic>
      <p:pic>
        <p:nvPicPr>
          <p:cNvPr id="43012" name="Picture 4" descr="F:\хромиты 1\только нюд\рисунки\рисунки джипег\Рисунок 5 хромиты 1 и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908720"/>
            <a:ext cx="5364088" cy="4064852"/>
          </a:xfrm>
          <a:prstGeom prst="rect">
            <a:avLst/>
          </a:prstGeom>
          <a:noFill/>
        </p:spPr>
      </p:pic>
      <p:pic>
        <p:nvPicPr>
          <p:cNvPr id="43013" name="Picture 5" descr="F:\хромиты 1\только нюд\рисунки\рисунки джипег\Рисунок 11 треугольник нов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12993"/>
            <a:ext cx="9153062" cy="5036286"/>
          </a:xfrm>
          <a:prstGeom prst="rect">
            <a:avLst/>
          </a:prstGeom>
          <a:noFill/>
        </p:spPr>
      </p:pic>
      <p:pic>
        <p:nvPicPr>
          <p:cNvPr id="43014" name="Picture 6" descr="F:\хромиты 1\только нюд\рисунки\рисунки джипег\Рисунок 12 ирвин новы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13" y="1556792"/>
            <a:ext cx="9143999" cy="5125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D:\геология\хромиты к статье\01 Пент ущ\Рисунок 1 общая схема готов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056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5-конечная звезда 7"/>
          <p:cNvSpPr/>
          <p:nvPr/>
        </p:nvSpPr>
        <p:spPr>
          <a:xfrm>
            <a:off x="2771800" y="2636912"/>
            <a:ext cx="504056" cy="50405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совещания\2022\мафит-ультрамафитовая\хромиты пент ущ\СКРИНЫ СТАТЕЙ ПРО ХРОМИТЫ\МОКРУШИН И СМОЛЬК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232857"/>
            <a:ext cx="8467849" cy="1625143"/>
          </a:xfrm>
          <a:prstGeom prst="rect">
            <a:avLst/>
          </a:prstGeom>
          <a:noFill/>
        </p:spPr>
      </p:pic>
      <p:pic>
        <p:nvPicPr>
          <p:cNvPr id="44035" name="Рисунок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5791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292080" y="908720"/>
            <a:ext cx="374441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Особенности внутреннего строения рудной залежи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Сопчеозерского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месторождения: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чередование ритмично-слоистых рудных пластов с вмещающими дунитами;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ранние сегрегации рудного вещества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микроразрывах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рудных слоях с кумулятивной структурой;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рудная маломощная жилка, отходящая от рудного пласта вверх по диагональной трещине в дуните;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крупный обломок рудного пласта с рудными слойками массивного строения. Размеры на линейке указаны в сантиметрах.</a:t>
            </a:r>
          </a:p>
        </p:txBody>
      </p:sp>
      <p:pic>
        <p:nvPicPr>
          <p:cNvPr id="44037" name="Picture 5" descr="D:\совещания\2022\мафит-ультрамафитовая\хромиты пент ущ\Рисунок1.jpg"/>
          <p:cNvPicPr>
            <a:picLocks noChangeAspect="1" noChangeArrowheads="1"/>
          </p:cNvPicPr>
          <p:nvPr/>
        </p:nvPicPr>
        <p:blipFill>
          <a:blip r:embed="rId4" cstate="print"/>
          <a:srcRect b="16400"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661248"/>
            <a:ext cx="9144000" cy="9643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/>
              <a:t>Диаграмма отношений Fe</a:t>
            </a:r>
            <a:r>
              <a:rPr lang="ru-RU" baseline="30000" dirty="0"/>
              <a:t>3+</a:t>
            </a:r>
            <a:r>
              <a:rPr lang="ru-RU" dirty="0"/>
              <a:t> и Cr</a:t>
            </a:r>
            <a:r>
              <a:rPr lang="ru-RU" baseline="30000" dirty="0"/>
              <a:t>3+</a:t>
            </a:r>
            <a:r>
              <a:rPr lang="ru-RU" dirty="0"/>
              <a:t>, показывающая составы </a:t>
            </a:r>
            <a:r>
              <a:rPr lang="en-US" dirty="0"/>
              <a:t>Cr</a:t>
            </a:r>
            <a:r>
              <a:rPr lang="ru-RU" dirty="0"/>
              <a:t>-шпинели из (1) богатой, (2) рядовой, (3) бедной руды </a:t>
            </a:r>
            <a:r>
              <a:rPr lang="ru-RU" dirty="0" err="1"/>
              <a:t>Сопчеозерского</a:t>
            </a:r>
            <a:r>
              <a:rPr lang="ru-RU" dirty="0"/>
              <a:t> месторождения и (4) </a:t>
            </a:r>
            <a:r>
              <a:rPr lang="en-US" dirty="0"/>
              <a:t>Cr</a:t>
            </a:r>
            <a:r>
              <a:rPr lang="ru-RU" dirty="0"/>
              <a:t>-шпинели из рудных жил (по данным [</a:t>
            </a:r>
            <a:r>
              <a:rPr lang="en-US" dirty="0"/>
              <a:t>Chistyakova</a:t>
            </a:r>
            <a:r>
              <a:rPr lang="ru-RU" dirty="0"/>
              <a:t> </a:t>
            </a:r>
            <a:r>
              <a:rPr lang="en-US" dirty="0"/>
              <a:t>et al., 2016</a:t>
            </a:r>
            <a:r>
              <a:rPr lang="ru-RU" dirty="0"/>
              <a:t>]); (5) </a:t>
            </a:r>
            <a:r>
              <a:rPr lang="en-US" dirty="0"/>
              <a:t>Cr</a:t>
            </a:r>
            <a:r>
              <a:rPr lang="ru-RU" dirty="0"/>
              <a:t>-шпинель из вмещающих пород Дунитового блока. </a:t>
            </a:r>
            <a:r>
              <a:rPr lang="ru-RU" dirty="0" err="1"/>
              <a:t>a.p.f.u</a:t>
            </a:r>
            <a:r>
              <a:rPr lang="ru-RU" dirty="0"/>
              <a:t>. – формульные количества.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D:\геология\хромиты к статье\01 Пент ущ\Рисунок 1 общая схема готов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056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5-конечная звезда 8"/>
          <p:cNvSpPr/>
          <p:nvPr/>
        </p:nvSpPr>
        <p:spPr>
          <a:xfrm>
            <a:off x="1907704" y="1916832"/>
            <a:ext cx="648072" cy="504056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D:\дипломы разных лет\кузьмин максим\Рисунок1 пент ру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596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652120" y="332656"/>
            <a:ext cx="34918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Схема геологического строения участка «Верховья </a:t>
            </a:r>
            <a:r>
              <a:rPr lang="ru-RU" dirty="0" err="1"/>
              <a:t>Пентландитового</a:t>
            </a:r>
            <a:r>
              <a:rPr lang="ru-RU" dirty="0"/>
              <a:t> Ущелья». По [Отчет…, 2001], с изменениями. </a:t>
            </a:r>
          </a:p>
          <a:p>
            <a:r>
              <a:rPr lang="ru-RU" dirty="0"/>
              <a:t>1 –10 – породы раннепротерозойских </a:t>
            </a:r>
            <a:r>
              <a:rPr lang="ru-RU" dirty="0" err="1"/>
              <a:t>интрузий</a:t>
            </a:r>
            <a:r>
              <a:rPr lang="ru-RU" dirty="0"/>
              <a:t> </a:t>
            </a:r>
            <a:r>
              <a:rPr lang="ru-RU" dirty="0" err="1"/>
              <a:t>Мончегорского</a:t>
            </a:r>
            <a:r>
              <a:rPr lang="ru-RU" dirty="0"/>
              <a:t> комплекса: 1 – </a:t>
            </a:r>
            <a:r>
              <a:rPr lang="ru-RU" dirty="0" err="1"/>
              <a:t>хлорит-амфиболовый</a:t>
            </a:r>
            <a:r>
              <a:rPr lang="ru-RU" dirty="0"/>
              <a:t> сланец; 2 – </a:t>
            </a:r>
            <a:r>
              <a:rPr lang="ru-RU" dirty="0" err="1"/>
              <a:t>метагаббродолерит</a:t>
            </a:r>
            <a:r>
              <a:rPr lang="ru-RU" dirty="0"/>
              <a:t>; 3 – габбро, метагаббро; 4 – </a:t>
            </a:r>
            <a:r>
              <a:rPr lang="ru-RU" dirty="0" err="1"/>
              <a:t>габбронорит</a:t>
            </a:r>
            <a:r>
              <a:rPr lang="ru-RU" dirty="0"/>
              <a:t>; 5 – </a:t>
            </a:r>
            <a:r>
              <a:rPr lang="ru-RU" dirty="0" err="1"/>
              <a:t>норит</a:t>
            </a:r>
            <a:r>
              <a:rPr lang="ru-RU" dirty="0"/>
              <a:t>; 6 – </a:t>
            </a:r>
            <a:r>
              <a:rPr lang="ru-RU" dirty="0" err="1"/>
              <a:t>гарцбургит</a:t>
            </a:r>
            <a:r>
              <a:rPr lang="ru-RU" dirty="0"/>
              <a:t>; 7 – </a:t>
            </a:r>
            <a:r>
              <a:rPr lang="ru-RU" dirty="0" err="1"/>
              <a:t>плагиопироксенит</a:t>
            </a:r>
            <a:r>
              <a:rPr lang="ru-RU" dirty="0"/>
              <a:t>; 8 – анортозит; 9 – </a:t>
            </a:r>
            <a:r>
              <a:rPr lang="ru-RU" dirty="0" err="1"/>
              <a:t>плагиоклаз-амфиболовая</a:t>
            </a:r>
            <a:r>
              <a:rPr lang="ru-RU" dirty="0"/>
              <a:t> порода; 10 – </a:t>
            </a:r>
            <a:r>
              <a:rPr lang="ru-RU" dirty="0" err="1"/>
              <a:t>габбронорит</a:t>
            </a:r>
            <a:r>
              <a:rPr lang="ru-RU" dirty="0"/>
              <a:t> с ксенолитами </a:t>
            </a:r>
            <a:r>
              <a:rPr lang="ru-RU" dirty="0" err="1"/>
              <a:t>анртозитов</a:t>
            </a:r>
            <a:r>
              <a:rPr lang="ru-RU" dirty="0"/>
              <a:t>; 11 – гнейсы </a:t>
            </a:r>
            <a:r>
              <a:rPr lang="ru-RU" dirty="0" err="1"/>
              <a:t>биотит-амфиболовые</a:t>
            </a:r>
            <a:r>
              <a:rPr lang="ru-RU" dirty="0"/>
              <a:t> (породы архейского основания); 12 – разрывные нарушения; 13 – сульфидное и </a:t>
            </a:r>
            <a:r>
              <a:rPr lang="ru-RU" dirty="0" err="1"/>
              <a:t>ЭПГ-оруденение</a:t>
            </a:r>
            <a:r>
              <a:rPr lang="ru-RU" dirty="0"/>
              <a:t>; 14 – элементы залегания сланцеватости.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131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Наиболее высокие содержания благородных металлов (сумма ЭПГ и золота </a:t>
            </a:r>
            <a:r>
              <a:rPr lang="ru-RU" sz="2400" b="1" dirty="0"/>
              <a:t>7.06 г/т</a:t>
            </a:r>
            <a:r>
              <a:rPr lang="ru-RU" sz="2400" dirty="0"/>
              <a:t>, </a:t>
            </a:r>
            <a:r>
              <a:rPr lang="en-US" sz="2400" dirty="0"/>
              <a:t>Ni</a:t>
            </a:r>
            <a:r>
              <a:rPr lang="ru-RU" sz="2400" dirty="0"/>
              <a:t> 0.12%, </a:t>
            </a:r>
            <a:r>
              <a:rPr lang="en-US" sz="2400" dirty="0"/>
              <a:t>Cu</a:t>
            </a:r>
            <a:r>
              <a:rPr lang="ru-RU" sz="2400" dirty="0"/>
              <a:t> 0.38%, </a:t>
            </a:r>
            <a:r>
              <a:rPr lang="en-US" sz="2400" dirty="0"/>
              <a:t>Co</a:t>
            </a:r>
            <a:r>
              <a:rPr lang="ru-RU" sz="2400" dirty="0"/>
              <a:t> 0.006%) отмечаются для </a:t>
            </a:r>
            <a:r>
              <a:rPr lang="ru-RU" sz="2400" dirty="0" err="1"/>
              <a:t>пегматоидных</a:t>
            </a:r>
            <a:r>
              <a:rPr lang="ru-RU" sz="2400" dirty="0"/>
              <a:t> обособлений в </a:t>
            </a:r>
            <a:r>
              <a:rPr lang="ru-RU" sz="2400" dirty="0" err="1"/>
              <a:t>габброноритовой</a:t>
            </a:r>
            <a:r>
              <a:rPr lang="ru-RU" sz="2400" dirty="0"/>
              <a:t> пачке Восточного блока. </a:t>
            </a:r>
          </a:p>
        </p:txBody>
      </p:sp>
      <p:pic>
        <p:nvPicPr>
          <p:cNvPr id="5122" name="Рисунок 28"/>
          <p:cNvPicPr>
            <a:picLocks noChangeAspect="1" noChangeArrowheads="1"/>
          </p:cNvPicPr>
          <p:nvPr/>
        </p:nvPicPr>
        <p:blipFill>
          <a:blip r:embed="rId2" cstate="print"/>
          <a:srcRect l="27899" t="23753" r="27419" b="18472"/>
          <a:stretch>
            <a:fillRect/>
          </a:stretch>
        </p:blipFill>
        <p:spPr bwMode="auto">
          <a:xfrm>
            <a:off x="3203848" y="0"/>
            <a:ext cx="5940152" cy="43372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443711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Повышенные содержания (сумма ЭПГ и золота до 2 г/т, </a:t>
            </a:r>
            <a:r>
              <a:rPr lang="en-US" sz="2400" dirty="0"/>
              <a:t>Ni</a:t>
            </a:r>
            <a:r>
              <a:rPr lang="ru-RU" sz="2400" dirty="0"/>
              <a:t> 0.06 %, </a:t>
            </a:r>
            <a:r>
              <a:rPr lang="en-US" sz="2400" dirty="0"/>
              <a:t>Cu</a:t>
            </a:r>
            <a:r>
              <a:rPr lang="ru-RU" sz="2400" dirty="0"/>
              <a:t> 0.04-0,08%, </a:t>
            </a:r>
            <a:r>
              <a:rPr lang="en-US" sz="2400" dirty="0"/>
              <a:t>Co</a:t>
            </a:r>
            <a:r>
              <a:rPr lang="ru-RU" sz="2400" dirty="0"/>
              <a:t> 0.006%, </a:t>
            </a:r>
            <a:r>
              <a:rPr lang="en-US" sz="2400" dirty="0"/>
              <a:t>S</a:t>
            </a:r>
            <a:r>
              <a:rPr lang="ru-RU" sz="2400" dirty="0"/>
              <a:t> 0.04%) характерны для минерализованных зон пород основного состава [Отчет… 2001]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66124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Отчет о научно-исследовательской работе «</a:t>
            </a:r>
            <a:r>
              <a:rPr lang="ru-RU" sz="1400" dirty="0" err="1"/>
              <a:t>Платинометалльное</a:t>
            </a:r>
            <a:r>
              <a:rPr lang="ru-RU" sz="1400" dirty="0"/>
              <a:t> </a:t>
            </a:r>
            <a:r>
              <a:rPr lang="ru-RU" sz="1400" dirty="0" err="1"/>
              <a:t>оруденение</a:t>
            </a:r>
            <a:r>
              <a:rPr lang="ru-RU" sz="1400" dirty="0"/>
              <a:t> </a:t>
            </a:r>
            <a:r>
              <a:rPr lang="ru-RU" sz="1400" dirty="0" err="1"/>
              <a:t>Мончегорского</a:t>
            </a:r>
            <a:r>
              <a:rPr lang="ru-RU" sz="1400" dirty="0"/>
              <a:t> и </a:t>
            </a:r>
            <a:r>
              <a:rPr lang="ru-RU" sz="1400" dirty="0" err="1"/>
              <a:t>Мончетундровского</a:t>
            </a:r>
            <a:r>
              <a:rPr lang="ru-RU" sz="1400" dirty="0"/>
              <a:t> интрузивов: геолого-геофизическая модель и </a:t>
            </a:r>
            <a:r>
              <a:rPr lang="ru-RU" sz="1400" dirty="0" err="1"/>
              <a:t>кумулусная</a:t>
            </a:r>
            <a:r>
              <a:rPr lang="ru-RU" sz="1400" dirty="0"/>
              <a:t> стратиграфия расслоенных массивов, закономерности размещения, минералогия и геохимия </a:t>
            </a:r>
            <a:r>
              <a:rPr lang="ru-RU" sz="1400" dirty="0" err="1"/>
              <a:t>платинометалльных</a:t>
            </a:r>
            <a:r>
              <a:rPr lang="ru-RU" sz="1400" dirty="0"/>
              <a:t> руд». Фонды КНЦ РАН. Апатиты. 2001. 90 с.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геология\хромиты к статье\01 Пент ущ\вид\сжатые\DSC03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геология\хромиты к статье\01 Пент ущ\вид\сжатые\DSC03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геология\хромиты к статье\01 Пент ущ\вид\сжатые\DSC03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D:\геология\хромиты к статье\01 Пент ущ\Рисунок 1 общая схема готов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056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5-конечная звезда 2"/>
          <p:cNvSpPr/>
          <p:nvPr/>
        </p:nvSpPr>
        <p:spPr>
          <a:xfrm>
            <a:off x="5364088" y="2708920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4932040" y="3933056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4211960" y="3717032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3419872" y="3212976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4211960" y="2780928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915816" y="2780928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3131840" y="1628800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3707904" y="2564904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геология\хромиты к статье\01 Пент ущ\вид\сжатые\DSC03399.JPG"/>
          <p:cNvPicPr>
            <a:picLocks noChangeAspect="1" noChangeArrowheads="1"/>
          </p:cNvPicPr>
          <p:nvPr/>
        </p:nvPicPr>
        <p:blipFill>
          <a:blip r:embed="rId2" cstate="print"/>
          <a:srcRect r="11111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D:\геология\хромиты к статье\01 Пент ущ\вид\сжатые\DSC03396.JPG"/>
          <p:cNvPicPr>
            <a:picLocks noChangeAspect="1" noChangeArrowheads="1"/>
          </p:cNvPicPr>
          <p:nvPr/>
        </p:nvPicPr>
        <p:blipFill>
          <a:blip r:embed="rId3" cstate="print"/>
          <a:srcRect l="13988"/>
          <a:stretch>
            <a:fillRect/>
          </a:stretch>
        </p:blipFill>
        <p:spPr bwMode="auto">
          <a:xfrm>
            <a:off x="4716463" y="0"/>
            <a:ext cx="4427537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геология\хромиты к статье\01 Пент ущ\вид\сжатые\DSC03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геология\хромиты к статье\01 Пент ущ\вид\сжатые\DSC03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геология\хромиты к статье\01 Пент ущ\Дробец Иван фото шлифов сжатые\9475-1769 (1 x2.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7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D:\геология\хромиты к статье\01 Пент ущ\Дробец Иван фото шлифов сжатые\9475-1769 (1a x2.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00437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7984" cy="3240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Рисунок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0"/>
            <a:ext cx="4499992" cy="32849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D:\геология\хромиты к статье\01 Пент ущ\Дробец Иван фото шлифов сжатые\9427-1700 (1x1.2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D:\геология\хромиты к статье\01 Пент ущ\Дробец Иван фото шлифов сжатые\9427-1700 (2x1.2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0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3851275" y="115888"/>
            <a:ext cx="1397000" cy="401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9427/1700</a:t>
            </a:r>
          </a:p>
        </p:txBody>
      </p:sp>
      <p:pic>
        <p:nvPicPr>
          <p:cNvPr id="19461" name="Picture 5" descr="D:\геология\хромиты к статье\01 Пент ущ\Дробец Иван фото шлифов сжатые\пен-4 ( 1 x2.5)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2975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D:\геология\хромиты к статье\01 Пент ущ\Дробец Иван фото шлифов сжатые\пен-4 ( 3 x2.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82975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3995738" y="3644900"/>
            <a:ext cx="11620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Пен-4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овещания\2022\мафит-ультрамафитовая\хромиты пент ущ\слайд 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-6350"/>
            <a:ext cx="9047163" cy="687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овещания\2022\мафит-ультрамафитовая\хромиты пент ущ\слайд 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" y="404813"/>
            <a:ext cx="8845550" cy="6046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18" y="476666"/>
          <a:ext cx="8784979" cy="6048672"/>
        </p:xfrm>
        <a:graphic>
          <a:graphicData uri="http://schemas.openxmlformats.org/drawingml/2006/table">
            <a:tbl>
              <a:tblPr/>
              <a:tblGrid>
                <a:gridCol w="875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4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2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52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30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52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№обр.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9427/1700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Пен-4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SiO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0,137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0,172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0,105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0,145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0,204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  <a:r>
                        <a:rPr lang="ru-RU" sz="1200" baseline="-25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ru-RU" sz="1200" baseline="-25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9,523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12,405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9,986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9,235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1,504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7,527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7,421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11,263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TiO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0,769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0,620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0,606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0,710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1,150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0,409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0,403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1,839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Cr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38,357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36,220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37,656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37,479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10,264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41,118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43,865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43,098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0,339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0,387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0,308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0,073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0,659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0,767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0,526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FeО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общ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47,550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46,460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48,628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48,928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80,973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49,083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46,508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42,578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MgO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2,082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2,972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2,066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1,968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0,540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0,601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1,264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MnO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0,574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0,485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0,519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0,517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0,182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0,717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0,357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0,292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NiO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0,127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0,143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0,081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ZnO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0,343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0,324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0,458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0,430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0,152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0,200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CaO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0,020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Н.о.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Н.о.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Н.о.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99,801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100,208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100,412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99,566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94,997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100,313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100,074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101,06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Mg</a:t>
                      </a:r>
                      <a:r>
                        <a:rPr lang="ru-RU" sz="12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+2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0,107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0,150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0,106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0,102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0,030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0,032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0,065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+2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0,837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0,803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0,844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0,847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0,920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0,953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0,958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0,965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Mn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+2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0,017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0,014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Zn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+2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0,009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0,012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Ni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+2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0,004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0,002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summa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0,974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0,979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0,979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0,977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0,962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1,005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1,005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1,043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Cr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+3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1,048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0,967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1,030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0,303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1,144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1,222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1,169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+3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0,388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0,494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0,404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0,378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0,066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0,312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0,308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0,455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Fe+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0,532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0,504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0,547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0,571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1,603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0,491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0,412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0,257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Ti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+4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0,016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0,032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0,047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+5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0,009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0,024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0,016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ru-RU" sz="1200" baseline="30000">
                          <a:latin typeface="Times New Roman"/>
                          <a:ea typeface="Times New Roman"/>
                          <a:cs typeface="Times New Roman"/>
                        </a:rPr>
                        <a:t>+4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0,004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0,005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0,008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latin typeface="Calibri"/>
                        <a:ea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summa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2,002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1,999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2,001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2,006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2,012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1,979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1,977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1,944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16632"/>
            <a:ext cx="716144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Таблица. Состав хромитов участка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Пентландитовое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ущелье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совещания\2022\мафит-ультрамафитовая\хромиты пент ущ\слайд 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20638"/>
            <a:ext cx="9156700" cy="6900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овещания\2022\мафит-ультрамафитовая\хромиты пент ущ\слайд 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88" y="514350"/>
            <a:ext cx="8936037" cy="5827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endParaRPr lang="ru-RU" dirty="0"/>
          </a:p>
        </p:txBody>
      </p:sp>
      <p:pic>
        <p:nvPicPr>
          <p:cNvPr id="2" name="Рисунок 1" descr="D:\геология\хромиты к статье\01 Пент ущ\Рисунок 1 общая схема готов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216" y="0"/>
            <a:ext cx="7056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5-конечная звезда 12"/>
          <p:cNvSpPr/>
          <p:nvPr/>
        </p:nvSpPr>
        <p:spPr>
          <a:xfrm>
            <a:off x="4860032" y="2564904"/>
            <a:ext cx="288032" cy="288032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251520" y="3356992"/>
            <a:ext cx="2088232" cy="1224136"/>
          </a:xfrm>
          <a:prstGeom prst="wedgeRectCallout">
            <a:avLst>
              <a:gd name="adj1" fmla="val 172954"/>
              <a:gd name="adj2" fmla="val -926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Дунитовое тело на склоне горы </a:t>
            </a:r>
            <a:r>
              <a:rPr lang="ru-RU" sz="2000" dirty="0" err="1">
                <a:solidFill>
                  <a:schemeClr val="tx1"/>
                </a:solidFill>
              </a:rPr>
              <a:t>Сопча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sz="2400" dirty="0" err="1"/>
              <a:t>Хромшпинелиды</a:t>
            </a:r>
            <a:r>
              <a:rPr lang="ru-RU" sz="2400" dirty="0"/>
              <a:t> «</a:t>
            </a:r>
            <a:r>
              <a:rPr lang="ru-RU" sz="2400" dirty="0" err="1"/>
              <a:t>Пентландитового</a:t>
            </a:r>
            <a:r>
              <a:rPr lang="ru-RU" sz="2400" dirty="0"/>
              <a:t> ущелья» достаточно близки по составу к таковым из пород массива </a:t>
            </a:r>
            <a:r>
              <a:rPr lang="ru-RU" sz="2400" dirty="0" err="1"/>
              <a:t>Ниттис-Кумужья-Травяная</a:t>
            </a:r>
            <a:r>
              <a:rPr lang="ru-RU" sz="2400" dirty="0"/>
              <a:t> (НКТ). Возможно, блоки </a:t>
            </a:r>
            <a:r>
              <a:rPr lang="ru-RU" sz="2400" dirty="0" err="1"/>
              <a:t>мафит-ультрамафитовых</a:t>
            </a:r>
            <a:r>
              <a:rPr lang="ru-RU" sz="2400" dirty="0"/>
              <a:t> пород в восточной части участка «</a:t>
            </a:r>
            <a:r>
              <a:rPr lang="ru-RU" sz="2400" dirty="0" err="1"/>
              <a:t>Пентландитовое</a:t>
            </a:r>
            <a:r>
              <a:rPr lang="ru-RU" sz="2400" dirty="0"/>
              <a:t> ущелье» являются частью НКТ.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	Блоки пород с богатым </a:t>
            </a:r>
            <a:r>
              <a:rPr lang="ru-RU" sz="2400" dirty="0" err="1"/>
              <a:t>платинометальным</a:t>
            </a:r>
            <a:r>
              <a:rPr lang="ru-RU" sz="2400" dirty="0"/>
              <a:t> </a:t>
            </a:r>
            <a:r>
              <a:rPr lang="ru-RU" sz="2400" dirty="0" err="1"/>
              <a:t>оруденением</a:t>
            </a:r>
            <a:r>
              <a:rPr lang="ru-RU" sz="2400" dirty="0"/>
              <a:t>, которые встречены на участке «</a:t>
            </a:r>
            <a:r>
              <a:rPr lang="ru-RU" sz="2400" dirty="0" err="1"/>
              <a:t>Пентландитовое</a:t>
            </a:r>
            <a:r>
              <a:rPr lang="ru-RU" sz="2400" dirty="0"/>
              <a:t> ущелье», могли быть перемещены не только из нижних частей разреза </a:t>
            </a:r>
            <a:r>
              <a:rPr lang="ru-RU" sz="2400" dirty="0" err="1"/>
              <a:t>Мончетундровской</a:t>
            </a:r>
            <a:r>
              <a:rPr lang="ru-RU" sz="2400" dirty="0"/>
              <a:t> интрузии, но из западной части массива НКТ, где в последние годы обнаружено богатое ЭПГ </a:t>
            </a:r>
            <a:r>
              <a:rPr lang="ru-RU" sz="2400" dirty="0" err="1"/>
              <a:t>оруденение</a:t>
            </a:r>
            <a:r>
              <a:rPr lang="ru-RU" sz="2400" dirty="0"/>
              <a:t>.  	</a:t>
            </a:r>
          </a:p>
          <a:p>
            <a:pPr algn="just"/>
            <a:r>
              <a:rPr lang="ru-RU" sz="2400" dirty="0"/>
              <a:t>	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геология\дунитовое тело\СТАТЬЯ 2017\статья Рундквист Константинова Базай\Chromite\Chr-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35696" y="2420888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овещания\2022\мафит-ультрамафитовая\хромиты пент ущ\слайд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047163" cy="687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D:\геология\хромиты к статье\01 Пент ущ\Рисунок 1 общая схема готов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056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конечная звезда 3"/>
          <p:cNvSpPr/>
          <p:nvPr/>
        </p:nvSpPr>
        <p:spPr>
          <a:xfrm>
            <a:off x="4788024" y="3645024"/>
            <a:ext cx="648072" cy="576064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овещания\2022\мафит-ультрамафитовая\хромиты пент ущ\слайд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-33338"/>
            <a:ext cx="9259888" cy="6924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овещания\2022\мафит-ультрамафитовая\хромиты пент ущ\слайд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161925"/>
            <a:ext cx="9077325" cy="653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D:\геология\хромиты к статье\01 Пент ущ\Рисунок 1 общая схема готов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056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конечная звезда 4"/>
          <p:cNvSpPr/>
          <p:nvPr/>
        </p:nvSpPr>
        <p:spPr>
          <a:xfrm>
            <a:off x="4067944" y="3573016"/>
            <a:ext cx="576064" cy="576064"/>
          </a:xfrm>
          <a:prstGeom prst="star5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84233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i="1" dirty="0">
                <a:cs typeface="Times New Roman" pitchFamily="18" charset="0"/>
              </a:rPr>
              <a:t>Рундквист Т.В., Мокрушин А.В., </a:t>
            </a:r>
            <a:r>
              <a:rPr lang="ru-RU" i="1" dirty="0" err="1">
                <a:cs typeface="Times New Roman" pitchFamily="18" charset="0"/>
              </a:rPr>
              <a:t>Хубер</a:t>
            </a:r>
            <a:r>
              <a:rPr lang="ru-RU" i="1" dirty="0">
                <a:cs typeface="Times New Roman" pitchFamily="18" charset="0"/>
              </a:rPr>
              <a:t> М., Припачкин П.В., </a:t>
            </a:r>
            <a:r>
              <a:rPr lang="ru-RU" i="1" dirty="0" err="1">
                <a:cs typeface="Times New Roman" pitchFamily="18" charset="0"/>
              </a:rPr>
              <a:t>Базай</a:t>
            </a:r>
            <a:r>
              <a:rPr lang="ru-RU" i="1" dirty="0">
                <a:cs typeface="Times New Roman" pitchFamily="18" charset="0"/>
              </a:rPr>
              <a:t> А.В., Мирошникова Я.А. Новые данные о составе </a:t>
            </a:r>
            <a:r>
              <a:rPr lang="ru-RU" i="1" dirty="0" err="1">
                <a:cs typeface="Times New Roman" pitchFamily="18" charset="0"/>
              </a:rPr>
              <a:t>хромшпинелидов</a:t>
            </a:r>
            <a:r>
              <a:rPr lang="ru-RU" i="1" dirty="0">
                <a:cs typeface="Times New Roman" pitchFamily="18" charset="0"/>
              </a:rPr>
              <a:t> в породах юго-восточной части раннепротерозойского </a:t>
            </a:r>
            <a:r>
              <a:rPr lang="ru-RU" i="1" dirty="0" err="1">
                <a:cs typeface="Times New Roman" pitchFamily="18" charset="0"/>
              </a:rPr>
              <a:t>Мончегорского</a:t>
            </a:r>
            <a:r>
              <a:rPr lang="ru-RU" i="1" dirty="0">
                <a:cs typeface="Times New Roman" pitchFamily="18" charset="0"/>
              </a:rPr>
              <a:t> комплекса (Кольский регион) // Вестник Кольского научного центра, 2018, №1, с. 50-62. </a:t>
            </a:r>
          </a:p>
        </p:txBody>
      </p:sp>
      <p:pic>
        <p:nvPicPr>
          <p:cNvPr id="39941" name="Picture 5" descr="D:\совещания\2022\мафит-ультрамафитовая\хромиты пент ущ\скв 1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2716990" cy="5660555"/>
          </a:xfrm>
          <a:prstGeom prst="rect">
            <a:avLst/>
          </a:prstGeom>
          <a:noFill/>
        </p:spPr>
      </p:pic>
      <p:pic>
        <p:nvPicPr>
          <p:cNvPr id="39940" name="Picture 4" descr="D:\совещания\2022\мафит-ультрамафитовая\хромиты пент ущ\хромиты 1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0"/>
            <a:ext cx="5652120" cy="5627221"/>
          </a:xfrm>
          <a:prstGeom prst="rect">
            <a:avLst/>
          </a:prstGeom>
          <a:noFill/>
        </p:spPr>
      </p:pic>
      <p:pic>
        <p:nvPicPr>
          <p:cNvPr id="39939" name="Picture 3" descr="D:\совещания\2022\мафит-ультрамафитовая\хромиты пент ущ\хромиты ю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8208911" cy="6108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826</Words>
  <Application>Microsoft Office PowerPoint</Application>
  <PresentationFormat>On-screen Show (4:3)</PresentationFormat>
  <Paragraphs>257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Тема Office</vt:lpstr>
      <vt:lpstr>ХРОМШПИНЕЛИДЫ  В ПОРОДАХ УЧАСТКА «ПЕНТЛАНДИТОВОЕ УЩЕЛЬЕ»  (МОНЧЕГОРСКИЙ РАЙОН, КОЛЬСКИЙ ПОЛУОСТРОВ)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ХРОМШПИНЕЛИДЫ В ПОРОДАХ УЧАСТКА «ПЕНТЛАНДИТОВОЕ УЩЕЛЬЕ» (МОНЧЕГОРСКИЙ РАЙОН, КОЛЬСКИЙ ПОЛУОСТРОВ)</dc:title>
  <dc:creator>rundkvist</dc:creator>
  <cp:lastModifiedBy>Sergey Mudruk</cp:lastModifiedBy>
  <cp:revision>182</cp:revision>
  <dcterms:created xsi:type="dcterms:W3CDTF">2022-08-04T12:34:16Z</dcterms:created>
  <dcterms:modified xsi:type="dcterms:W3CDTF">2022-09-06T13:47:07Z</dcterms:modified>
</cp:coreProperties>
</file>